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4"/>
  </p:notesMasterIdLst>
  <p:sldIdLst>
    <p:sldId id="256" r:id="rId2"/>
    <p:sldId id="277" r:id="rId3"/>
    <p:sldId id="282" r:id="rId4"/>
    <p:sldId id="278" r:id="rId5"/>
    <p:sldId id="290" r:id="rId6"/>
    <p:sldId id="291" r:id="rId7"/>
    <p:sldId id="296" r:id="rId8"/>
    <p:sldId id="279" r:id="rId9"/>
    <p:sldId id="280" r:id="rId10"/>
    <p:sldId id="293" r:id="rId11"/>
    <p:sldId id="294" r:id="rId12"/>
    <p:sldId id="295" r:id="rId13"/>
    <p:sldId id="297" r:id="rId14"/>
    <p:sldId id="283" r:id="rId15"/>
    <p:sldId id="284" r:id="rId16"/>
    <p:sldId id="285" r:id="rId17"/>
    <p:sldId id="288" r:id="rId18"/>
    <p:sldId id="289" r:id="rId19"/>
    <p:sldId id="286" r:id="rId20"/>
    <p:sldId id="298" r:id="rId21"/>
    <p:sldId id="287" r:id="rId22"/>
    <p:sldId id="281" r:id="rId2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693" autoAdjust="0"/>
  </p:normalViewPr>
  <p:slideViewPr>
    <p:cSldViewPr>
      <p:cViewPr varScale="1">
        <p:scale>
          <a:sx n="51" d="100"/>
          <a:sy n="51" d="100"/>
        </p:scale>
        <p:origin x="-19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04/07/2011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8C90-2064-4F97-BC3A-E46D86C7031A}" type="slidenum">
              <a:rPr lang="pt-BR" smtClean="0"/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760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8C90-2064-4F97-BC3A-E46D86C7031A}" type="slidenum">
              <a:rPr lang="pt-BR" smtClean="0"/>
              <a:t>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760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8C90-2064-4F97-BC3A-E46D86C7031A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48519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Espaço Reservado para Dat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04/07/2011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43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Gestão </a:t>
            </a:r>
            <a:r>
              <a:rPr lang="pt-BR" dirty="0"/>
              <a:t>de Custos</a:t>
            </a:r>
          </a:p>
          <a:p>
            <a:pPr lvl="1"/>
            <a:r>
              <a:rPr lang="pt-BR" dirty="0" smtClean="0"/>
              <a:t>Utilização das tabelas de recursos de trabalho (humanos ou equipamentos), materiais ou custo (terceirização).</a:t>
            </a:r>
          </a:p>
          <a:p>
            <a:pPr lvl="1"/>
            <a:r>
              <a:rPr lang="pt-BR" dirty="0" smtClean="0"/>
              <a:t>Inserção de custos fixos para a realização do projeto.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101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Gestão </a:t>
            </a:r>
            <a:r>
              <a:rPr lang="pt-BR" dirty="0"/>
              <a:t>de Recursos </a:t>
            </a:r>
            <a:r>
              <a:rPr lang="pt-BR" dirty="0" smtClean="0"/>
              <a:t>Humanos</a:t>
            </a:r>
          </a:p>
          <a:p>
            <a:pPr lvl="1"/>
            <a:r>
              <a:rPr lang="pt-BR" dirty="0" smtClean="0"/>
              <a:t>Permite o cadastramento das pessoas envolvidas na realização das tarefas do projeto.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279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Gestão </a:t>
            </a:r>
            <a:r>
              <a:rPr lang="pt-BR" dirty="0"/>
              <a:t>da </a:t>
            </a:r>
            <a:r>
              <a:rPr lang="pt-BR" dirty="0" smtClean="0"/>
              <a:t>Comunicação</a:t>
            </a:r>
          </a:p>
          <a:p>
            <a:pPr lvl="1"/>
            <a:r>
              <a:rPr lang="pt-BR" dirty="0" smtClean="0"/>
              <a:t>Possui diversos tipos de relatórios.</a:t>
            </a:r>
          </a:p>
          <a:p>
            <a:pPr lvl="1"/>
            <a:r>
              <a:rPr lang="pt-BR" dirty="0" smtClean="0"/>
              <a:t>Permite a visualização ou impressão e também exportação </a:t>
            </a:r>
            <a:r>
              <a:rPr lang="pt-BR" smtClean="0"/>
              <a:t>para </a:t>
            </a:r>
            <a:r>
              <a:rPr lang="pt-BR" smtClean="0"/>
              <a:t>Excel </a:t>
            </a:r>
            <a:r>
              <a:rPr lang="pt-BR" dirty="0" smtClean="0"/>
              <a:t>ou Visio.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279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Gestão </a:t>
            </a:r>
            <a:r>
              <a:rPr lang="pt-BR" dirty="0"/>
              <a:t>de </a:t>
            </a:r>
            <a:r>
              <a:rPr lang="pt-BR" dirty="0" smtClean="0"/>
              <a:t>Riscos e Gestão da Qualidade</a:t>
            </a:r>
          </a:p>
          <a:p>
            <a:pPr lvl="1"/>
            <a:r>
              <a:rPr lang="pt-BR" dirty="0" smtClean="0"/>
              <a:t>Não possui funcionalidades prontas para este gerenciamento.</a:t>
            </a:r>
          </a:p>
          <a:p>
            <a:pPr lvl="1"/>
            <a:r>
              <a:rPr lang="pt-BR" dirty="0" smtClean="0"/>
              <a:t>Através de campos personalizados, o gerente de projeto pode criar indicadores para cada atividade e monitorar o andamento do projeto.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577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Recursos do Project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Possui duas áreas principais:</a:t>
            </a:r>
          </a:p>
          <a:p>
            <a:pPr lvl="1"/>
            <a:r>
              <a:rPr lang="pt-BR" dirty="0" smtClean="0"/>
              <a:t>Tabela de Entrada de Dados</a:t>
            </a:r>
          </a:p>
          <a:p>
            <a:pPr lvl="2"/>
            <a:r>
              <a:rPr lang="pt-BR" dirty="0" smtClean="0"/>
              <a:t>É utilizada para a inserção ou alteração de dados.</a:t>
            </a:r>
          </a:p>
          <a:p>
            <a:pPr lvl="2"/>
            <a:r>
              <a:rPr lang="pt-BR" dirty="0" smtClean="0"/>
              <a:t>É semelhante à uma planilha do Excel.</a:t>
            </a:r>
          </a:p>
          <a:p>
            <a:pPr lvl="1"/>
            <a:r>
              <a:rPr lang="pt-BR" dirty="0" smtClean="0"/>
              <a:t>Gráfico de Gantt</a:t>
            </a:r>
          </a:p>
          <a:p>
            <a:pPr lvl="2"/>
            <a:r>
              <a:rPr lang="pt-BR" dirty="0" smtClean="0"/>
              <a:t>Exibe o desenho do cronograma.</a:t>
            </a:r>
          </a:p>
          <a:p>
            <a:pPr lvl="2"/>
            <a:r>
              <a:rPr lang="pt-BR" dirty="0" smtClean="0"/>
              <a:t>Apresenta a duração das tarefas de forma gráfica.</a:t>
            </a:r>
          </a:p>
          <a:p>
            <a:r>
              <a:rPr lang="pt-BR" dirty="0" smtClean="0"/>
              <a:t>Área adicional:</a:t>
            </a:r>
          </a:p>
          <a:p>
            <a:pPr lvl="1"/>
            <a:r>
              <a:rPr lang="pt-BR" dirty="0" smtClean="0"/>
              <a:t>Barra </a:t>
            </a:r>
            <a:r>
              <a:rPr lang="pt-BR" dirty="0"/>
              <a:t>de Modos</a:t>
            </a:r>
          </a:p>
          <a:p>
            <a:pPr lvl="2"/>
            <a:r>
              <a:rPr lang="pt-BR" dirty="0"/>
              <a:t>Atalho para acessar os diferentes modos de exibição do conteúdo.</a:t>
            </a:r>
          </a:p>
          <a:p>
            <a:pPr lvl="2"/>
            <a:r>
              <a:rPr lang="pt-BR" dirty="0" smtClean="0"/>
              <a:t>Muito utilizada até a versão 2003, porém ainda disponível nesta versão.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7185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45387"/>
            <a:ext cx="8713603" cy="464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844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Prática</a:t>
            </a:r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0000"/>
                </a:solidFill>
              </a:rPr>
              <a:t>Abrir o Project Professional:</a:t>
            </a:r>
          </a:p>
          <a:p>
            <a:pPr lvl="1"/>
            <a:r>
              <a:rPr lang="pt-BR" dirty="0" smtClean="0"/>
              <a:t>Acesso o menu </a:t>
            </a:r>
            <a:r>
              <a:rPr lang="pt-BR" i="1" dirty="0" smtClean="0"/>
              <a:t>Iniciar &gt; Todos os Programas &gt; Microsoft Office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Clique sobre o ícone </a:t>
            </a:r>
            <a:r>
              <a:rPr lang="pt-BR" i="1" dirty="0" smtClean="0"/>
              <a:t>Microsoft Project 2010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512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Tabela de Entrada de Dados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Utilizado para adicionar informações sobre o conjunto de tarefas do projeto, tais como:</a:t>
            </a:r>
          </a:p>
          <a:p>
            <a:pPr lvl="1"/>
            <a:r>
              <a:rPr lang="pt-BR" dirty="0" smtClean="0"/>
              <a:t>Modo da Tarefa (automático ou manual).</a:t>
            </a:r>
          </a:p>
          <a:p>
            <a:pPr lvl="1"/>
            <a:r>
              <a:rPr lang="pt-BR" dirty="0" smtClean="0"/>
              <a:t>Nome da Tarefa.</a:t>
            </a:r>
          </a:p>
          <a:p>
            <a:pPr lvl="1"/>
            <a:r>
              <a:rPr lang="pt-BR" dirty="0" smtClean="0"/>
              <a:t>Duração</a:t>
            </a:r>
          </a:p>
          <a:p>
            <a:pPr lvl="1"/>
            <a:r>
              <a:rPr lang="pt-BR" dirty="0" smtClean="0"/>
              <a:t>Início</a:t>
            </a:r>
          </a:p>
          <a:p>
            <a:pPr lvl="1"/>
            <a:r>
              <a:rPr lang="pt-BR" dirty="0" smtClean="0"/>
              <a:t>Término</a:t>
            </a:r>
          </a:p>
          <a:p>
            <a:pPr lvl="1"/>
            <a:r>
              <a:rPr lang="pt-BR" dirty="0" smtClean="0"/>
              <a:t>Predecessoras</a:t>
            </a:r>
          </a:p>
          <a:p>
            <a:pPr lvl="1"/>
            <a:r>
              <a:rPr lang="pt-BR" dirty="0" smtClean="0"/>
              <a:t>Nome dos Recursos</a:t>
            </a:r>
          </a:p>
          <a:p>
            <a:r>
              <a:rPr lang="pt-BR" dirty="0" smtClean="0"/>
              <a:t>Além disso, é possível definir a hierarquia das tarefas e também os marcos do projeto.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9381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Área do Gráfico de Gantt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Informações apresentadas:</a:t>
            </a:r>
          </a:p>
          <a:p>
            <a:pPr lvl="1"/>
            <a:r>
              <a:rPr lang="pt-BR" dirty="0" smtClean="0"/>
              <a:t>Área gráfica para representar as tarefas do projeto.</a:t>
            </a:r>
          </a:p>
          <a:p>
            <a:pPr lvl="1"/>
            <a:r>
              <a:rPr lang="pt-BR" dirty="0" smtClean="0"/>
              <a:t>Representa o início e término de cada tarefa.</a:t>
            </a:r>
          </a:p>
          <a:p>
            <a:pPr lvl="1"/>
            <a:r>
              <a:rPr lang="pt-BR" dirty="0" smtClean="0"/>
              <a:t>Exibe a ligação de precedência entre as tarefas.</a:t>
            </a:r>
          </a:p>
          <a:p>
            <a:pPr lvl="1"/>
            <a:r>
              <a:rPr lang="pt-BR" dirty="0" smtClean="0"/>
              <a:t>Exibe a data inicial e final de cada etapa do projeto, através da hierarquia das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3766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Barra de Modos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É usada para trocar o modo de exibição de forma ágil.</a:t>
            </a:r>
          </a:p>
          <a:p>
            <a:r>
              <a:rPr lang="pt-BR" dirty="0" smtClean="0"/>
              <a:t>Possui o mesmo recurso através do menu </a:t>
            </a:r>
            <a:r>
              <a:rPr lang="pt-BR" i="1" dirty="0" smtClean="0"/>
              <a:t>Exibir &gt; Modo de Exibição Desejado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732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01 - </a:t>
            </a:r>
            <a:r>
              <a:rPr lang="pt-BR" dirty="0" smtClean="0"/>
              <a:t>Introdução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Modos de Exibição Disponíveis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Alguns modos de exibição disponíveis são:</a:t>
            </a:r>
          </a:p>
          <a:p>
            <a:pPr lvl="1"/>
            <a:r>
              <a:rPr lang="pt-BR" dirty="0" smtClean="0"/>
              <a:t>Calendário</a:t>
            </a:r>
          </a:p>
          <a:p>
            <a:pPr lvl="2"/>
            <a:r>
              <a:rPr lang="pt-BR" dirty="0" smtClean="0"/>
              <a:t>Exibe o projeto na forma de um calendário.</a:t>
            </a:r>
          </a:p>
          <a:p>
            <a:pPr lvl="1"/>
            <a:r>
              <a:rPr lang="pt-BR" dirty="0" smtClean="0"/>
              <a:t>Diagrama de Rede</a:t>
            </a:r>
          </a:p>
          <a:p>
            <a:pPr lvl="2"/>
            <a:r>
              <a:rPr lang="pt-BR" dirty="0" smtClean="0"/>
              <a:t>Exibe um diagrama de precedências do projeto. </a:t>
            </a:r>
          </a:p>
          <a:p>
            <a:pPr lvl="2"/>
            <a:r>
              <a:rPr lang="pt-BR" dirty="0" smtClean="0"/>
              <a:t>Não e a interface mais amigável.</a:t>
            </a:r>
          </a:p>
          <a:p>
            <a:pPr lvl="1"/>
            <a:r>
              <a:rPr lang="pt-BR" dirty="0" smtClean="0"/>
              <a:t>Gantt de Controle</a:t>
            </a:r>
          </a:p>
          <a:p>
            <a:pPr lvl="2"/>
            <a:r>
              <a:rPr lang="pt-BR" dirty="0" smtClean="0"/>
              <a:t>Exibe o percentual de execução de cada tarefa no plano de projeto.</a:t>
            </a:r>
          </a:p>
          <a:p>
            <a:pPr lvl="1"/>
            <a:r>
              <a:rPr lang="pt-BR" dirty="0"/>
              <a:t>Gráfico de Gantt</a:t>
            </a:r>
          </a:p>
          <a:p>
            <a:pPr lvl="2"/>
            <a:r>
              <a:rPr lang="pt-BR" dirty="0"/>
              <a:t>Permite inserir dados das tarefas do projeto.</a:t>
            </a:r>
          </a:p>
          <a:p>
            <a:pPr lvl="2"/>
            <a:r>
              <a:rPr lang="pt-BR" dirty="0"/>
              <a:t>É o principal modo de exibição.</a:t>
            </a:r>
          </a:p>
          <a:p>
            <a:pPr lvl="2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51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Modos de Exibição Disponíveis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pt-BR" dirty="0" smtClean="0"/>
              <a:t>Uso da Tarefa</a:t>
            </a:r>
          </a:p>
          <a:p>
            <a:pPr lvl="2"/>
            <a:r>
              <a:rPr lang="pt-BR" dirty="0" smtClean="0"/>
              <a:t>Exibe informações sobre os recursos associados as tarefas.</a:t>
            </a:r>
          </a:p>
          <a:p>
            <a:pPr lvl="1"/>
            <a:r>
              <a:rPr lang="pt-BR" dirty="0" smtClean="0"/>
              <a:t>Gráfico de Recursos</a:t>
            </a:r>
          </a:p>
          <a:p>
            <a:pPr lvl="2"/>
            <a:r>
              <a:rPr lang="pt-BR" dirty="0" smtClean="0"/>
              <a:t>Fornece um histograma de utilização dos recursos no projeto.</a:t>
            </a:r>
          </a:p>
          <a:p>
            <a:pPr lvl="1"/>
            <a:r>
              <a:rPr lang="pt-BR" dirty="0" smtClean="0"/>
              <a:t>Planilha de Recursos</a:t>
            </a:r>
          </a:p>
          <a:p>
            <a:pPr lvl="2"/>
            <a:r>
              <a:rPr lang="pt-BR" dirty="0" smtClean="0"/>
              <a:t>Exibe uma lista dos recursos utilizados no projeto.</a:t>
            </a:r>
          </a:p>
          <a:p>
            <a:pPr lvl="1"/>
            <a:r>
              <a:rPr lang="pt-BR" dirty="0" smtClean="0"/>
              <a:t>Uso do Recurso</a:t>
            </a:r>
          </a:p>
          <a:p>
            <a:pPr lvl="2"/>
            <a:r>
              <a:rPr lang="pt-BR" dirty="0" smtClean="0"/>
              <a:t>Exibe informações sobre as tarefas associadas ao recurso.</a:t>
            </a:r>
          </a:p>
          <a:p>
            <a:pPr lvl="2"/>
            <a:r>
              <a:rPr lang="pt-BR" dirty="0" smtClean="0"/>
              <a:t>É o inverso do Uso da Tarefa.</a:t>
            </a:r>
          </a:p>
        </p:txBody>
      </p:sp>
    </p:spTree>
    <p:extLst>
      <p:ext uri="{BB962C8B-B14F-4D97-AF65-F5344CB8AC3E}">
        <p14:creationId xmlns:p14="http://schemas.microsoft.com/office/powerpoint/2010/main" val="39352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22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 smtClean="0"/>
              <a:t>BERNARDES</a:t>
            </a:r>
            <a:r>
              <a:rPr lang="pt-BR" sz="2400" dirty="0"/>
              <a:t>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Definição de Projeto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É um empreendimento com meta clara de prazo, custo e qualidade.</a:t>
            </a:r>
          </a:p>
          <a:p>
            <a:r>
              <a:rPr lang="pt-BR" dirty="0" smtClean="0"/>
              <a:t>Envolve a execução de um conjunto de tarefas ou atividades, com data de início e término estabelecidas.</a:t>
            </a:r>
          </a:p>
          <a:p>
            <a:r>
              <a:rPr lang="pt-BR" dirty="0" smtClean="0"/>
              <a:t>Utilizam recursos para a execução das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9384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Microsoft Project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É uma ferramenta utilizada para gerenciamento de projetos.</a:t>
            </a:r>
          </a:p>
          <a:p>
            <a:r>
              <a:rPr lang="pt-BR" dirty="0"/>
              <a:t>Permite o controle do trabalho, atualização das informações, agendas e finanças do projeto</a:t>
            </a:r>
            <a:r>
              <a:rPr lang="pt-BR" dirty="0" smtClean="0"/>
              <a:t>.</a:t>
            </a:r>
          </a:p>
          <a:p>
            <a:r>
              <a:rPr lang="pt-BR" dirty="0" smtClean="0"/>
              <a:t>Pode ser empregado nas mais diversas áreas, como engenharia, desenvolvimento de sistemas, criação de um novo produto, etc.</a:t>
            </a:r>
            <a:endParaRPr lang="pt-BR" dirty="0"/>
          </a:p>
          <a:p>
            <a:r>
              <a:rPr lang="pt-BR" dirty="0"/>
              <a:t>Permite a integração com a ferramenta EPM (</a:t>
            </a:r>
            <a:r>
              <a:rPr lang="pt-BR" i="1" dirty="0"/>
              <a:t>Enterprise Project Management</a:t>
            </a:r>
            <a:r>
              <a:rPr lang="pt-BR" dirty="0"/>
              <a:t>) da Microsoft: o </a:t>
            </a:r>
            <a:r>
              <a:rPr lang="pt-BR" b="1" dirty="0"/>
              <a:t>Microsoft Project Server</a:t>
            </a:r>
            <a:r>
              <a:rPr lang="pt-BR" dirty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814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Competências em Gestão de Projetos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Microsoft Project pode ser aplicado para gerenciar as seguintes competências:</a:t>
            </a:r>
          </a:p>
          <a:p>
            <a:pPr lvl="1"/>
            <a:r>
              <a:rPr lang="pt-BR" dirty="0" smtClean="0"/>
              <a:t>Gestão do Escopo</a:t>
            </a:r>
          </a:p>
          <a:p>
            <a:pPr lvl="1"/>
            <a:r>
              <a:rPr lang="pt-BR" dirty="0" smtClean="0"/>
              <a:t>Gestão do Tempo</a:t>
            </a:r>
          </a:p>
          <a:p>
            <a:pPr lvl="1"/>
            <a:r>
              <a:rPr lang="pt-BR" dirty="0" smtClean="0"/>
              <a:t>Gestão de Custos</a:t>
            </a:r>
          </a:p>
          <a:p>
            <a:pPr lvl="1"/>
            <a:r>
              <a:rPr lang="pt-BR" dirty="0" smtClean="0"/>
              <a:t>Gestão de Recursos Humanos</a:t>
            </a:r>
          </a:p>
          <a:p>
            <a:pPr lvl="1"/>
            <a:r>
              <a:rPr lang="pt-BR" dirty="0" smtClean="0"/>
              <a:t>Gestão da Comunicação</a:t>
            </a:r>
          </a:p>
          <a:p>
            <a:pPr lvl="1"/>
            <a:r>
              <a:rPr lang="pt-BR" dirty="0" smtClean="0"/>
              <a:t>Gestão de Riscos e Gestão da Qualidade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7736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Gestão do </a:t>
            </a:r>
            <a:r>
              <a:rPr lang="pt-BR" dirty="0" smtClean="0"/>
              <a:t>Escopo</a:t>
            </a:r>
          </a:p>
          <a:p>
            <a:pPr lvl="1"/>
            <a:r>
              <a:rPr lang="pt-BR" dirty="0" smtClean="0"/>
              <a:t>Utilizada para compreender as tarefas que serão realizadas no projeto.</a:t>
            </a:r>
          </a:p>
          <a:p>
            <a:pPr lvl="1"/>
            <a:r>
              <a:rPr lang="pt-BR" dirty="0" smtClean="0"/>
              <a:t>É definida através de uma </a:t>
            </a:r>
            <a:r>
              <a:rPr lang="pt-BR" b="1" dirty="0" smtClean="0"/>
              <a:t>EDT</a:t>
            </a:r>
            <a:r>
              <a:rPr lang="pt-BR" dirty="0" smtClean="0"/>
              <a:t> (Estrutura de Divisão de Trabalho) ou </a:t>
            </a:r>
            <a:r>
              <a:rPr lang="pt-BR" b="1" dirty="0" smtClean="0"/>
              <a:t>WBS</a:t>
            </a:r>
            <a:r>
              <a:rPr lang="pt-BR" dirty="0" smtClean="0"/>
              <a:t> (</a:t>
            </a:r>
            <a:r>
              <a:rPr lang="pt-BR" i="1" dirty="0" err="1" smtClean="0"/>
              <a:t>Work</a:t>
            </a:r>
            <a:r>
              <a:rPr lang="pt-BR" i="1" dirty="0" smtClean="0"/>
              <a:t> </a:t>
            </a:r>
            <a:r>
              <a:rPr lang="pt-BR" i="1" dirty="0" err="1" smtClean="0"/>
              <a:t>Breakdown</a:t>
            </a:r>
            <a:r>
              <a:rPr lang="pt-BR" i="1" dirty="0" smtClean="0"/>
              <a:t> </a:t>
            </a:r>
            <a:r>
              <a:rPr lang="pt-BR" i="1" dirty="0" err="1" smtClean="0"/>
              <a:t>Structure</a:t>
            </a:r>
            <a:r>
              <a:rPr lang="pt-BR" dirty="0" smtClean="0"/>
              <a:t>).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5744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Competências em Gestão de Projetos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Gestão </a:t>
            </a:r>
            <a:r>
              <a:rPr lang="pt-BR" dirty="0"/>
              <a:t>do Tempo</a:t>
            </a:r>
          </a:p>
          <a:p>
            <a:pPr lvl="1"/>
            <a:r>
              <a:rPr lang="pt-BR" dirty="0" smtClean="0"/>
              <a:t>Iniciada após a identificação do escopo do projeto.</a:t>
            </a:r>
          </a:p>
          <a:p>
            <a:pPr lvl="1"/>
            <a:r>
              <a:rPr lang="pt-BR" dirty="0" smtClean="0"/>
              <a:t>São realizadas as estimativas de duração das tarefas do projeto.</a:t>
            </a:r>
          </a:p>
          <a:p>
            <a:pPr lvl="1"/>
            <a:r>
              <a:rPr lang="pt-BR" dirty="0" smtClean="0"/>
              <a:t>É possível definir a ordem de precedência entre as tarefas (definição de tarefas predecessoras e sucessoras).</a:t>
            </a:r>
          </a:p>
          <a:p>
            <a:pPr lvl="1"/>
            <a:r>
              <a:rPr lang="pt-BR" dirty="0" smtClean="0"/>
              <a:t>O cálculo das datas de início e término das tarefas são calculadas através de </a:t>
            </a:r>
            <a:r>
              <a:rPr lang="pt-BR" b="1" dirty="0" smtClean="0"/>
              <a:t>CPM</a:t>
            </a:r>
            <a:r>
              <a:rPr lang="pt-BR" dirty="0" smtClean="0"/>
              <a:t> ou </a:t>
            </a:r>
            <a:r>
              <a:rPr lang="pt-BR" b="1" dirty="0" smtClean="0"/>
              <a:t>PERT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4607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Gestão do </a:t>
            </a:r>
            <a:r>
              <a:rPr lang="pt-BR" dirty="0" smtClean="0"/>
              <a:t>Tempo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CPM</a:t>
            </a:r>
            <a:r>
              <a:rPr lang="pt-BR" dirty="0"/>
              <a:t>: </a:t>
            </a:r>
          </a:p>
          <a:p>
            <a:pPr lvl="1"/>
            <a:r>
              <a:rPr lang="pt-BR" dirty="0"/>
              <a:t>Método do Caminho Crítico (ou </a:t>
            </a:r>
            <a:r>
              <a:rPr lang="pt-BR" i="1" dirty="0"/>
              <a:t>Critical Path Method</a:t>
            </a:r>
            <a:r>
              <a:rPr lang="pt-BR" dirty="0"/>
              <a:t>).</a:t>
            </a:r>
          </a:p>
          <a:p>
            <a:pPr lvl="1"/>
            <a:r>
              <a:rPr lang="pt-BR" dirty="0"/>
              <a:t>Foi desenvolvido pela empresa DuPont para planejamento e controle de seus projetos.</a:t>
            </a:r>
          </a:p>
          <a:p>
            <a:pPr lvl="1"/>
            <a:r>
              <a:rPr lang="pt-BR" dirty="0"/>
              <a:t>Permite identificar a sequencia de atividades que não possui folga para execução.</a:t>
            </a:r>
          </a:p>
          <a:p>
            <a:pPr lvl="1"/>
            <a:r>
              <a:rPr lang="pt-BR" dirty="0"/>
              <a:t>Caso alguma tarefa do caminho crítico atrase, todo o projeto será atrasado.</a:t>
            </a:r>
          </a:p>
          <a:p>
            <a:pPr lvl="1"/>
            <a:r>
              <a:rPr lang="pt-BR" dirty="0"/>
              <a:t>É uma técnica de base determinística, pois cada duração é determinada com base no consumo de recursos (materiais ou humanos).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534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Gestão do Tempo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PERT</a:t>
            </a:r>
            <a:r>
              <a:rPr lang="pt-BR" dirty="0"/>
              <a:t>:</a:t>
            </a:r>
          </a:p>
          <a:p>
            <a:pPr lvl="1"/>
            <a:r>
              <a:rPr lang="pt-BR" dirty="0"/>
              <a:t>Técnica de Avaliação e Controle de Programas (ou </a:t>
            </a:r>
            <a:r>
              <a:rPr lang="pt-BR" i="1" dirty="0"/>
              <a:t>Program Evaluation and Review Technique</a:t>
            </a:r>
            <a:r>
              <a:rPr lang="pt-BR" dirty="0"/>
              <a:t>).</a:t>
            </a:r>
          </a:p>
          <a:p>
            <a:pPr lvl="1"/>
            <a:r>
              <a:rPr lang="pt-BR" dirty="0"/>
              <a:t>Foi desenvolvido pela marinha americana para a execução do projeto Polaris.</a:t>
            </a:r>
          </a:p>
          <a:p>
            <a:pPr lvl="1"/>
            <a:r>
              <a:rPr lang="pt-BR" dirty="0"/>
              <a:t>É uma técnica probabilística, pois não existe um número claro do consumo dos recursos (materiais ou humanos).</a:t>
            </a:r>
          </a:p>
          <a:p>
            <a:pPr lvl="1"/>
            <a:r>
              <a:rPr lang="pt-BR" dirty="0"/>
              <a:t>Normalmente são usadas diferentes estimativas de durações, que podem ser consideradas como perspectiva otimista, provável ou pessimista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2749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</TotalTime>
  <Words>989</Words>
  <Application>Microsoft Office PowerPoint</Application>
  <PresentationFormat>Apresentação na tela (4:3)</PresentationFormat>
  <Paragraphs>149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3" baseType="lpstr">
      <vt:lpstr>Origem</vt:lpstr>
      <vt:lpstr>Project 2010</vt:lpstr>
      <vt:lpstr>Tema</vt:lpstr>
      <vt:lpstr>Definição de Projeto</vt:lpstr>
      <vt:lpstr>Microsoft Project</vt:lpstr>
      <vt:lpstr>Competências em Gestão de Projetos</vt:lpstr>
      <vt:lpstr>Competências em Gestão de Projetos</vt:lpstr>
      <vt:lpstr>Competências em Gestão de Projetos</vt:lpstr>
      <vt:lpstr>Gestão do Tempo</vt:lpstr>
      <vt:lpstr>Gestão do Tempo</vt:lpstr>
      <vt:lpstr>Competências em Gestão de Projetos</vt:lpstr>
      <vt:lpstr>Competências em Gestão de Projetos</vt:lpstr>
      <vt:lpstr>Competências em Gestão de Projetos</vt:lpstr>
      <vt:lpstr>Competências em Gestão de Projetos</vt:lpstr>
      <vt:lpstr>Recursos do Project</vt:lpstr>
      <vt:lpstr>Apresentação do PowerPoint</vt:lpstr>
      <vt:lpstr>Prática</vt:lpstr>
      <vt:lpstr>Tabela de Entrada de Dados</vt:lpstr>
      <vt:lpstr>Área do Gráfico de Gantt</vt:lpstr>
      <vt:lpstr>Barra de Modos</vt:lpstr>
      <vt:lpstr>Modos de Exibição Disponíveis</vt:lpstr>
      <vt:lpstr>Modos de Exibição Disponíveis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85</cp:revision>
  <dcterms:created xsi:type="dcterms:W3CDTF">2011-02-07T12:21:57Z</dcterms:created>
  <dcterms:modified xsi:type="dcterms:W3CDTF">2011-07-04T18:54:46Z</dcterms:modified>
</cp:coreProperties>
</file>